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2"/>
  </p:sldMasterIdLst>
  <p:notesMasterIdLst>
    <p:notesMasterId r:id="rId21"/>
  </p:notesMasterIdLst>
  <p:handoutMasterIdLst>
    <p:handoutMasterId r:id="rId22"/>
  </p:handoutMasterIdLst>
  <p:sldIdLst>
    <p:sldId id="256" r:id="rId3"/>
    <p:sldId id="277" r:id="rId4"/>
    <p:sldId id="312" r:id="rId5"/>
    <p:sldId id="313" r:id="rId6"/>
    <p:sldId id="314" r:id="rId7"/>
    <p:sldId id="315" r:id="rId8"/>
    <p:sldId id="316" r:id="rId9"/>
    <p:sldId id="320" r:id="rId10"/>
    <p:sldId id="322" r:id="rId11"/>
    <p:sldId id="323" r:id="rId12"/>
    <p:sldId id="317" r:id="rId13"/>
    <p:sldId id="318" r:id="rId14"/>
    <p:sldId id="328" r:id="rId15"/>
    <p:sldId id="321" r:id="rId16"/>
    <p:sldId id="324" r:id="rId17"/>
    <p:sldId id="319" r:id="rId18"/>
    <p:sldId id="326" r:id="rId19"/>
    <p:sldId id="274" r:id="rId20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stislav Martynyuk" initials="MM" lastIdx="3" clrIdx="0">
    <p:extLst>
      <p:ext uri="{19B8F6BF-5375-455C-9EA6-DF929625EA0E}">
        <p15:presenceInfo xmlns:p15="http://schemas.microsoft.com/office/powerpoint/2012/main" userId="220a1f50e057b9c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8337"/>
    <a:srgbClr val="71A23D"/>
    <a:srgbClr val="425B29"/>
    <a:srgbClr val="80BB6B"/>
    <a:srgbClr val="CFFD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-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68" autoAdjust="0"/>
    <p:restoredTop sz="94660"/>
  </p:normalViewPr>
  <p:slideViewPr>
    <p:cSldViewPr showGuides="1">
      <p:cViewPr varScale="1">
        <p:scale>
          <a:sx n="137" d="100"/>
          <a:sy n="137" d="100"/>
        </p:scale>
        <p:origin x="200" y="224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sv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475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809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24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915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anchor="b">
            <a:normAutofit/>
          </a:bodyPr>
          <a:lstStyle>
            <a:lvl1pPr algn="l">
              <a:defRPr sz="5400" b="1" cap="none" baseline="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133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37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078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715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153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rmAutofit/>
          </a:bodyPr>
          <a:lstStyle>
            <a:lvl1pPr algn="l">
              <a:defRPr sz="3600" b="1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ru-RU" smtClean="0"/>
              <a:t>07.02.2019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171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Autofit/>
          </a:bodyPr>
          <a:lstStyle>
            <a:lvl1pPr algn="l">
              <a:defRPr sz="3600" b="1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41960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E0FA9E5-6744-4841-888F-9E7CC0C2B7EC}" type="datetimeFigureOut">
              <a:rPr lang="ru-RU" smtClean="0"/>
              <a:pPr/>
              <a:t>07.02.2019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AEAE4A8-A6E5-453E-B946-FB774B73F48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7054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7724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3444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unico/camunda-worker-example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plugins.jetbrains.com/plugin/7965-maven-archetype-catalog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Reunico.com" TargetMode="External"/><Relationship Id="rId2" Type="http://schemas.openxmlformats.org/officeDocument/2006/relationships/hyperlink" Target="https://github.com/Reunico/camunda-process-exampl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hyperlink" Target="http://www.reunico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bpmn2.ru/blog/top-25-oshibok-bpm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amunda.org/manual/7.10/reference/bpmn20/" TargetMode="External"/><Relationship Id="rId2" Type="http://schemas.openxmlformats.org/officeDocument/2006/relationships/hyperlink" Target="https://www.elma-bpm.ru/journal/index.php?ELEMENT_ID=289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bpmp.org.ru/resource/bpmn-glossary" TargetMode="External"/><Relationship Id="rId4" Type="http://schemas.openxmlformats.org/officeDocument/2006/relationships/hyperlink" Target="https://www.facebook.com/groups/bpmnforum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84892" y="2185168"/>
            <a:ext cx="4445423" cy="831480"/>
          </a:xfrm>
        </p:spPr>
        <p:txBody>
          <a:bodyPr>
            <a:noAutofit/>
          </a:bodyPr>
          <a:lstStyle/>
          <a:p>
            <a:r>
              <a:rPr lang="en-US" sz="4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Camunda BPM</a:t>
            </a:r>
            <a:endParaRPr lang="ru-RU" sz="4800" b="0" dirty="0">
              <a:solidFill>
                <a:srgbClr val="71A23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90493463-4051-074E-A514-50FB60227AF9}"/>
              </a:ext>
            </a:extLst>
          </p:cNvPr>
          <p:cNvSpPr txBox="1">
            <a:spLocks/>
          </p:cNvSpPr>
          <p:nvPr/>
        </p:nvSpPr>
        <p:spPr>
          <a:xfrm>
            <a:off x="770054" y="3429000"/>
            <a:ext cx="9356806" cy="2016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Система управления бизнес-процессами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43391B5-C7A6-854F-838D-956F7BA64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20" y="764704"/>
            <a:ext cx="4000945" cy="10081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4E574B-C2AB-D34A-9523-B257E6425E53}"/>
              </a:ext>
            </a:extLst>
          </p:cNvPr>
          <p:cNvSpPr txBox="1"/>
          <p:nvPr/>
        </p:nvSpPr>
        <p:spPr>
          <a:xfrm>
            <a:off x="909836" y="4293096"/>
            <a:ext cx="6336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Вебинар</a:t>
            </a: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ru-RU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/ 2019-0</a:t>
            </a:r>
            <a:r>
              <a:rPr lang="ru-RU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</a:t>
            </a:r>
            <a:r>
              <a:rPr lang="ru-RU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 / Москва</a:t>
            </a:r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SERVICE TASK</a:t>
            </a:r>
            <a:endParaRPr lang="ru-RU" sz="2800" b="0" dirty="0">
              <a:solidFill>
                <a:srgbClr val="71A23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860864-491D-8F4E-9C5C-D0DAD9F23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892" y="1494760"/>
            <a:ext cx="8121833" cy="47871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C46B74-A050-4F41-A671-D685E3ABFBCC}"/>
              </a:ext>
            </a:extLst>
          </p:cNvPr>
          <p:cNvSpPr txBox="1"/>
          <p:nvPr/>
        </p:nvSpPr>
        <p:spPr>
          <a:xfrm>
            <a:off x="7102524" y="692696"/>
            <a:ext cx="39604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Что может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Task?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Получить и заблокировать задачу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Освободить задачу (например, в случае неуспешного исполнения или по таймауту)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Завершить задачу</a:t>
            </a:r>
          </a:p>
        </p:txBody>
      </p:sp>
    </p:spTree>
    <p:extLst>
      <p:ext uri="{BB962C8B-B14F-4D97-AF65-F5344CB8AC3E}">
        <p14:creationId xmlns:p14="http://schemas.microsoft.com/office/powerpoint/2010/main" val="320240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</a:t>
            </a:r>
            <a:r>
              <a:rPr lang="ru-RU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СПОСОБЫ РАЗВЕРТЫВАНИЯ ПРОЦЕССА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7D9CDE-C37E-B342-BD34-1A3F9A8282C2}"/>
              </a:ext>
            </a:extLst>
          </p:cNvPr>
          <p:cNvSpPr txBox="1"/>
          <p:nvPr/>
        </p:nvSpPr>
        <p:spPr>
          <a:xfrm>
            <a:off x="1065212" y="1700809"/>
            <a:ext cx="95657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Импорт в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Enterprise Cockpit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Из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Camunda Modeler (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рассмотрен ранее)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Process Application &gt; WAR &gt; Tomcat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*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REST API (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рассмотрим на следующем занятии)</a:t>
            </a:r>
          </a:p>
        </p:txBody>
      </p:sp>
    </p:spTree>
    <p:extLst>
      <p:ext uri="{BB962C8B-B14F-4D97-AF65-F5344CB8AC3E}">
        <p14:creationId xmlns:p14="http://schemas.microsoft.com/office/powerpoint/2010/main" val="245486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ru-RU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ПРОЦЕСС «ОБРАБОТКА ПЛАТЕЖЕЙ»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7D9CDE-C37E-B342-BD34-1A3F9A8282C2}"/>
              </a:ext>
            </a:extLst>
          </p:cNvPr>
          <p:cNvSpPr txBox="1"/>
          <p:nvPr/>
        </p:nvSpPr>
        <p:spPr>
          <a:xfrm>
            <a:off x="1065212" y="1700809"/>
            <a:ext cx="956570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Роли: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Операционист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oper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Супервизор: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supervisor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AML: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aml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Переменные: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Сумма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amount (Long)</a:t>
            </a: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Назначение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details (String)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Признак межбанковского платежа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isInterbank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(Boolean)</a:t>
            </a: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19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ru-RU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ПРОЦЕСС «ОБРАБОТКА ПЛАТЕЖЕЙ»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9B1AE9D-A97D-3946-BE17-E1B8FD7BE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12" y="1236711"/>
            <a:ext cx="8917633" cy="557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ru-RU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ПРОЦЕСС «ОБРАБОТКА ПЛАТЕЖЕЙ»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7D9CDE-C37E-B342-BD34-1A3F9A8282C2}"/>
              </a:ext>
            </a:extLst>
          </p:cNvPr>
          <p:cNvSpPr txBox="1"/>
          <p:nvPr/>
        </p:nvSpPr>
        <p:spPr>
          <a:xfrm>
            <a:off x="1065212" y="1700809"/>
            <a:ext cx="95657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Элементы процесса: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Стартовое событие (пользовательская форма для ввода переменных)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Шлюз ИЛИ – проверка суммы (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&gt; 600 </a:t>
            </a:r>
            <a:r>
              <a:rPr lang="ru-RU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тыс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– отправляем супервизору)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Пользовательская задача – одобрение супервизора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Шлюз ИЛИ – если не одобрено супервизором – отклоняем платеж и завершаем процесс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Сервисная задача (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 Delegate) –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проверка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AML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Шлюз ИЛИ – если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AML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срабатывает – отправляем ответственному сотруднику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Пользовательская задача – Проверка ответственным сотрудником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Шлюз ИЛИ – если ответственный сотрудник не одобряет – отклоняем платеж и завершаем процесс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Шлюз ИЛИ - если платеж межбанковский – отправляем в сервисную задачу, иначе завершаем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Сервисная задача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(External Task) –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выполняем внешнюю задачу 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Завершающее событие</a:t>
            </a:r>
          </a:p>
        </p:txBody>
      </p:sp>
    </p:spTree>
    <p:extLst>
      <p:ext uri="{BB962C8B-B14F-4D97-AF65-F5344CB8AC3E}">
        <p14:creationId xmlns:p14="http://schemas.microsoft.com/office/powerpoint/2010/main" val="237400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WORKER APPLICATION</a:t>
            </a:r>
            <a:endParaRPr lang="ru-RU" sz="2800" b="0" dirty="0">
              <a:solidFill>
                <a:srgbClr val="71A23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EE21D3-9E92-4049-B18B-2277C79C6EDC}"/>
              </a:ext>
            </a:extLst>
          </p:cNvPr>
          <p:cNvSpPr txBox="1"/>
          <p:nvPr/>
        </p:nvSpPr>
        <p:spPr>
          <a:xfrm>
            <a:off x="1197868" y="1484784"/>
            <a:ext cx="94330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Camunda Worker (External Task) Example:</a:t>
            </a:r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https://github.com/Reunico/camunda-worker-example</a:t>
            </a:r>
            <a:endParaRPr lang="e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2454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PROCESS APPLICATION: PROJECT SETTINGS</a:t>
            </a:r>
            <a:endParaRPr lang="ru-RU" sz="2800" b="0" dirty="0">
              <a:solidFill>
                <a:srgbClr val="71A23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EE21D3-9E92-4049-B18B-2277C79C6EDC}"/>
              </a:ext>
            </a:extLst>
          </p:cNvPr>
          <p:cNvSpPr txBox="1"/>
          <p:nvPr/>
        </p:nvSpPr>
        <p:spPr>
          <a:xfrm>
            <a:off x="1197868" y="1700808"/>
            <a:ext cx="94330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IDEA plugin: Maven Archetype Repository (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https://plugins.jetbrains.com/plugin/7965-maven-archetype-catalogs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Новый проект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Maven: Archetype </a:t>
            </a:r>
            <a:r>
              <a:rPr lang="ru-RU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репозиторий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camunda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-archetype-servlet-war</a:t>
            </a: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Смоделировать процесс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Добавить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 Delegate (service task) -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опционально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Создать формы – опционально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Maven – install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Деплой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приложения в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Tomcat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32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PROCESS APPLICATION: JAVA DELEGATE</a:t>
            </a:r>
            <a:endParaRPr lang="ru-RU" sz="2800" b="0" dirty="0">
              <a:solidFill>
                <a:srgbClr val="71A23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F4324D9-D00E-FD40-BE20-6A4A26C2B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12" y="1443289"/>
            <a:ext cx="9105900" cy="397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91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1065212" y="1484784"/>
            <a:ext cx="8917632" cy="4896544"/>
          </a:xfrm>
        </p:spPr>
        <p:txBody>
          <a:bodyPr>
            <a:normAutofit fontScale="77500" lnSpcReduction="20000"/>
          </a:bodyPr>
          <a:lstStyle/>
          <a:p>
            <a:pPr marL="45720" indent="0">
              <a:buNone/>
            </a:pPr>
            <a:endParaRPr lang="ru-RU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>
              <a:buNone/>
            </a:pPr>
            <a:endParaRPr lang="ru-RU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>
              <a:buNone/>
            </a:pPr>
            <a:endParaRPr lang="ru-RU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>
              <a:buNone/>
            </a:pPr>
            <a:endParaRPr lang="ru-RU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 algn="ctr">
              <a:buNone/>
            </a:pPr>
            <a:r>
              <a:rPr lang="ru-RU" sz="280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БЛАГОДАРИМ ЗА ВНИМАНИЕ!</a:t>
            </a:r>
            <a:endParaRPr lang="en-US" sz="2800" dirty="0">
              <a:solidFill>
                <a:srgbClr val="71A23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 algn="ctr">
              <a:buNone/>
            </a:pPr>
            <a:endParaRPr lang="en-US" sz="2800" dirty="0">
              <a:solidFill>
                <a:srgbClr val="71A23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 algn="ctr">
              <a:buNone/>
            </a:pPr>
            <a:r>
              <a:rPr lang="en-US" sz="280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Process Application</a:t>
            </a:r>
            <a:br>
              <a:rPr lang="en-US" sz="280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https://github.com/Reunico/camunda-process-example</a:t>
            </a:r>
            <a:endParaRPr lang="en-US" sz="2800" dirty="0">
              <a:solidFill>
                <a:srgbClr val="71A23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 algn="ctr">
              <a:buNone/>
            </a:pPr>
            <a:endParaRPr lang="ru-RU" sz="2800" dirty="0">
              <a:solidFill>
                <a:srgbClr val="71A23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 algn="ctr">
              <a:buNone/>
            </a:pPr>
            <a:endParaRPr lang="ru-RU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 algn="ctr">
              <a:buNone/>
            </a:pPr>
            <a:endParaRPr lang="ru-RU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 algn="ctr">
              <a:buNone/>
            </a:pPr>
            <a:endParaRPr lang="ru-RU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 algn="ctr">
              <a:buNone/>
            </a:pPr>
            <a:endParaRPr lang="ru-RU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 algn="ctr">
              <a:buNone/>
            </a:pPr>
            <a:r>
              <a:rPr lang="en-US" sz="120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info@Reunico.com</a:t>
            </a:r>
            <a:r>
              <a:rPr lang="en-US" sz="120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US" sz="120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www.Reunico.com</a:t>
            </a:r>
            <a:r>
              <a:rPr lang="en-US" sz="120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+7 499 653 9195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C4EFE1-7FF3-D049-A76C-E6457319D4B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3494" y="693385"/>
            <a:ext cx="241935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34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человек, внутренний, сидит, стена&#10;&#10;&#10;&#10;Описание создано автоматически">
            <a:extLst>
              <a:ext uri="{FF2B5EF4-FFF2-40B4-BE49-F238E27FC236}">
                <a16:creationId xmlns:a16="http://schemas.microsoft.com/office/drawing/2014/main" id="{A8B4FB2E-6579-254A-B62D-F8B8AB2B01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279"/>
          <a:stretch/>
        </p:blipFill>
        <p:spPr>
          <a:xfrm>
            <a:off x="1197868" y="1052736"/>
            <a:ext cx="3582640" cy="4153962"/>
          </a:xfrm>
          <a:prstGeom prst="teardrop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14D3A0-299E-C54E-93E7-E5E9FB4FC3E1}"/>
              </a:ext>
            </a:extLst>
          </p:cNvPr>
          <p:cNvSpPr txBox="1"/>
          <p:nvPr/>
        </p:nvSpPr>
        <p:spPr>
          <a:xfrm>
            <a:off x="5230316" y="2026111"/>
            <a:ext cx="3096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Мстислав Мартынюк</a:t>
            </a:r>
          </a:p>
          <a:p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ru-RU" dirty="0">
                <a:solidFill>
                  <a:srgbClr val="5D833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Руководитель проектов</a:t>
            </a:r>
          </a:p>
          <a:p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Компания «Реюнико»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7AF26ED-C738-5742-8DB5-A06245C4AE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292" y="3610287"/>
            <a:ext cx="3582640" cy="68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3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ru-RU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СОДЕРЖАНИЕ</a:t>
            </a:r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1065212" y="1556792"/>
            <a:ext cx="8686801" cy="4248472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CAMUNDA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ДЛЯ РАЗРАБОТЧИКОВ</a:t>
            </a: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ЭЛЕМЕНТЫ ДИАГРАММЫ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BPMN</a:t>
            </a: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МОДЕЛИРОВАНИЕ БИЗНЕС-ПРОЦЕССА</a:t>
            </a: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СБОРКА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PROCESS APPLICATION</a:t>
            </a: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РАЗВЕРТЫВАНИЕ ПРИЛОЖЕНИЯ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(PROCESS APPLICATION)</a:t>
            </a: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ИСПОЛНЕНИЕ ПРИЛОЖЕНИЯ (ИНТЕРАКТИВНАЯ ИГРА «БАНК: ОБРАБОТКА ПЛАТЕЖЕЙ»</a:t>
            </a: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ОБЗОР ВОЗМОЖНОСТЕЙ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CAMUNDA ENTEPRISE COCKPIT</a:t>
            </a: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buFont typeface="Wingdings" pitchFamily="2" charset="2"/>
              <a:buChar char="§"/>
            </a:pP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just">
              <a:lnSpc>
                <a:spcPct val="100000"/>
              </a:lnSpc>
              <a:buFont typeface="Wingdings" pitchFamily="2" charset="2"/>
              <a:buChar char="§"/>
            </a:pP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" indent="0" algn="just">
              <a:lnSpc>
                <a:spcPts val="1700"/>
              </a:lnSpc>
              <a:buNone/>
            </a:pP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027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ru-RU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CAMUNDA </a:t>
            </a:r>
            <a:r>
              <a:rPr lang="ru-RU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ДЛЯ РАЗРАБОТЧИКОВ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F6C85D-96BA-264D-8B16-1D2541372506}"/>
              </a:ext>
            </a:extLst>
          </p:cNvPr>
          <p:cNvSpPr txBox="1"/>
          <p:nvPr/>
        </p:nvSpPr>
        <p:spPr>
          <a:xfrm>
            <a:off x="1197868" y="1844824"/>
            <a:ext cx="9289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Ряд </a:t>
            </a:r>
            <a:r>
              <a:rPr lang="ru-RU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вендоров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на рынке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BPM-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систем позиционируют свой продукт как «решение для бизнес-пользователя, позволяющееся обойтись без ИТ/разработчиков».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40C5F1-9D0A-5D45-A2EC-8BE999313419}"/>
              </a:ext>
            </a:extLst>
          </p:cNvPr>
          <p:cNvSpPr txBox="1"/>
          <p:nvPr/>
        </p:nvSpPr>
        <p:spPr>
          <a:xfrm>
            <a:off x="1210403" y="2744053"/>
            <a:ext cx="9289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Camunda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следует принципу «разработчики и пользователи – это взаимодополняющие части единого целого»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3F8BD4C-F071-4A47-A7C3-84F7BEA3E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980" y="3463115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ru-RU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ЭЛЕМЕНТЫ ДИАГРАММЫ </a:t>
            </a:r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BPMN</a:t>
            </a:r>
            <a:endParaRPr lang="ru-RU" sz="2800" b="0" dirty="0">
              <a:solidFill>
                <a:srgbClr val="71A23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F6C85D-96BA-264D-8B16-1D2541372506}"/>
              </a:ext>
            </a:extLst>
          </p:cNvPr>
          <p:cNvSpPr txBox="1"/>
          <p:nvPr/>
        </p:nvSpPr>
        <p:spPr>
          <a:xfrm>
            <a:off x="1065212" y="1484784"/>
            <a:ext cx="957706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Элементы потока управления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События (начальные, конечные, промежуточные)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Действия (задачи, </a:t>
            </a:r>
            <a:r>
              <a:rPr lang="ru-RU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подпроцессы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Логические операторы (шлюзы, </a:t>
            </a:r>
            <a:r>
              <a:rPr lang="ru-RU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гейты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развилки)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Соединяющие элементы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Поток управления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Поток сообщений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Ассоциации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Роли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Дорожки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Пулы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Артефакты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Данные (объект данных, хранилище данных)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Группа (отсутствует на начало 2019, см: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</a:t>
            </a:r>
            <a:r>
              <a:rPr lang="en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github.com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bpmn-io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bpmn-js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/issues/343</a:t>
            </a: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Аннотация</a:t>
            </a:r>
          </a:p>
          <a:p>
            <a:pPr marL="285750" indent="-285750">
              <a:buFont typeface="Wingdings" pitchFamily="2" charset="2"/>
              <a:buChar char="§"/>
            </a:pP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05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BPMN: </a:t>
            </a:r>
            <a:r>
              <a:rPr lang="ru-RU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ПОНЯТИЯ И ПРИНЦИПЫ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AF23F1-EBE7-6348-A947-4D5221707F59}"/>
              </a:ext>
            </a:extLst>
          </p:cNvPr>
          <p:cNvSpPr txBox="1"/>
          <p:nvPr/>
        </p:nvSpPr>
        <p:spPr>
          <a:xfrm>
            <a:off x="1065212" y="1268760"/>
            <a:ext cx="838667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Пулы – отдельные процессы, организации (взаимодействуют потоками сообщений)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Схема должна быть понятной и читаемой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Дорожки – роли, подразделения участников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Не перегружать схему. Не более 9 заданий на диаграмму (человеческое восприятие ограниченно). Разбивать на отдельные процессы / </a:t>
            </a:r>
            <a:r>
              <a:rPr lang="ru-RU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подпроцессы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Happy path –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маршрут «по умолчанию» без исключающих состояний и ошибок. 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Ошибки (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Camunda Modeler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защищает от наиболее грубых): 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Управляющие потоки через разные пулы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Некорректное число выходов у шлюза, оборванные входы/выходы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Некорректная логика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Отсутствие завершающих событий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https://bpmn2.ru/blog/top-25-oshibok-bpmn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Хороший обзор «как не надо»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Исполнение вместе с моделированием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18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BPMN: </a:t>
            </a:r>
            <a:r>
              <a:rPr lang="ru-RU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ПОЛЕЗНЫЕ РЕСУРСЫ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7D9CDE-C37E-B342-BD34-1A3F9A8282C2}"/>
              </a:ext>
            </a:extLst>
          </p:cNvPr>
          <p:cNvSpPr txBox="1"/>
          <p:nvPr/>
        </p:nvSpPr>
        <p:spPr>
          <a:xfrm>
            <a:off x="1065212" y="1700809"/>
            <a:ext cx="95657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https://bpmn2.ru</a:t>
            </a:r>
          </a:p>
          <a:p>
            <a:endParaRPr lang="e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hlinkClick r:id="rId2"/>
            </a:endParaRPr>
          </a:p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https://www.elma-bpm.ru/journal/index.php?ELEMENT_ID=2894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Описание от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ELMA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https://docs.camunda.org/manual/7.10/reference/bpmn20/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(Описание от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Camunda)</a:t>
            </a:r>
            <a:endParaRPr lang="e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/>
              </a:rPr>
              <a:t>https://www.facebook.com/groups/bpmnforum/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(Сообщество в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Facebook)</a:t>
            </a:r>
            <a:endParaRPr lang="e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5"/>
              </a:rPr>
              <a:t>http://abpmp.org.ru/resource/bpmn-glossary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Глоссарий)</a:t>
            </a:r>
          </a:p>
          <a:p>
            <a:endParaRPr lang="e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060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ru-RU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РАЗНОВИДНОСТИ ЗАДАНИЙ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7D9CDE-C37E-B342-BD34-1A3F9A8282C2}"/>
              </a:ext>
            </a:extLst>
          </p:cNvPr>
          <p:cNvSpPr txBox="1"/>
          <p:nvPr/>
        </p:nvSpPr>
        <p:spPr>
          <a:xfrm>
            <a:off x="1065212" y="1700809"/>
            <a:ext cx="95657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Human Task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Generated Forms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(генерирование формы исходя из заданных полей)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Generic Form (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указание переменных вручную)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Embedded form (HTML-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код)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Form (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форма во внешнем приложении)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Service Task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Вызов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кода (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 class / Delegate Expression)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– синхронное исполнение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Expression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(выражение)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Connector (http-connector, mail-connector)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(топик) – асинхронное исполнение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Send Task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– отправка сообщения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аналог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Service Task)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Receive Task –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прием сообщения (процесс ожидает прихода сообщения)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 Rule Task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– таблица бизнес-правила /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DMN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Script Task (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javaScript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Groovy)</a:t>
            </a: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Manual Task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32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065212" y="692696"/>
            <a:ext cx="8917632" cy="576064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rgbClr val="71A23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SERVICE TASK (WORKER)</a:t>
            </a:r>
            <a:endParaRPr lang="ru-RU" sz="2800" b="0" dirty="0">
              <a:solidFill>
                <a:srgbClr val="71A23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7D9CDE-C37E-B342-BD34-1A3F9A8282C2}"/>
              </a:ext>
            </a:extLst>
          </p:cNvPr>
          <p:cNvSpPr txBox="1"/>
          <p:nvPr/>
        </p:nvSpPr>
        <p:spPr>
          <a:xfrm>
            <a:off x="1065212" y="1700809"/>
            <a:ext cx="95657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Выполняется независимо от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Camunda BPM (worker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может быть остановлен, заменен, обновлен, не затрагивая процессный движок)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Выполняется асинхронно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Масштабируемость (выросла нагрузка – добавили обработчиков)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Отказоустойчивость («упал» обработчик – его заменят другие экземпляры)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Cross-border –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может быть удаленным (другое сервер, другой ЦОД, другая юрисдикция)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Cross-technology – 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может использоваться любая другая технология, поддерживающая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REST</a:t>
            </a:r>
            <a:r>
              <a:rPr lang="ru-RU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9441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usiness Contrast 16x9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Контрастная деловая презентация (широкоэкранный формат)" id="{07F06E2C-54A0-433A-82D5-C9884EA3A798}" vid="{1AE070BF-6050-466C-AF15-74B320A8872E}"/>
    </a:ext>
  </a:extLst>
</a:theme>
</file>

<file path=ppt/theme/theme2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Рабочий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Рабочий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D182A0E-7F17-4A86-A7C5-8846F54E43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Reunico2016</Template>
  <TotalTime>0</TotalTime>
  <Words>844</Words>
  <Application>Microsoft Macintosh PowerPoint</Application>
  <PresentationFormat>Произвольный</PresentationFormat>
  <Paragraphs>145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Franklin Gothic Medium</vt:lpstr>
      <vt:lpstr>Open Sans</vt:lpstr>
      <vt:lpstr>Wingdings</vt:lpstr>
      <vt:lpstr>Business Contrast 16x9</vt:lpstr>
      <vt:lpstr>Camunda BPM</vt:lpstr>
      <vt:lpstr>Презентация PowerPoint</vt:lpstr>
      <vt:lpstr>СОДЕРЖАНИЕ</vt:lpstr>
      <vt:lpstr> CAMUNDA ДЛЯ РАЗРАБОТЧИКОВ</vt:lpstr>
      <vt:lpstr>ЭЛЕМЕНТЫ ДИАГРАММЫ BPMN</vt:lpstr>
      <vt:lpstr>BPMN: ПОНЯТИЯ И ПРИНЦИПЫ</vt:lpstr>
      <vt:lpstr>BPMN: ПОЛЕЗНЫЕ РЕСУРСЫ</vt:lpstr>
      <vt:lpstr>РАЗНОВИДНОСТИ ЗАДАНИЙ</vt:lpstr>
      <vt:lpstr>EXTERNAL SERVICE TASK (WORKER)</vt:lpstr>
      <vt:lpstr>EXTERNAL SERVICE TASK</vt:lpstr>
      <vt:lpstr>  СПОСОБЫ РАЗВЕРТЫВАНИЯ ПРОЦЕССА</vt:lpstr>
      <vt:lpstr> ПРОЦЕСС «ОБРАБОТКА ПЛАТЕЖЕЙ»</vt:lpstr>
      <vt:lpstr> ПРОЦЕСС «ОБРАБОТКА ПЛАТЕЖЕЙ»</vt:lpstr>
      <vt:lpstr> ПРОЦЕСС «ОБРАБОТКА ПЛАТЕЖЕЙ»</vt:lpstr>
      <vt:lpstr>WORKER APPLICATION</vt:lpstr>
      <vt:lpstr>PROCESS APPLICATION: PROJECT SETTINGS</vt:lpstr>
      <vt:lpstr>PROCESS APPLICATION: JAVA DELEGATE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2016-01-20T09:09:37Z</dcterms:created>
  <dcterms:modified xsi:type="dcterms:W3CDTF">2019-02-07T14:02:51Z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